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81" r:id="rId2"/>
    <p:sldId id="258" r:id="rId3"/>
    <p:sldId id="295" r:id="rId4"/>
    <p:sldId id="296" r:id="rId5"/>
    <p:sldId id="297" r:id="rId6"/>
    <p:sldId id="298" r:id="rId7"/>
    <p:sldId id="299" r:id="rId8"/>
    <p:sldId id="300" r:id="rId9"/>
    <p:sldId id="301" r:id="rId10"/>
    <p:sldId id="303" r:id="rId11"/>
    <p:sldId id="292" r:id="rId12"/>
    <p:sldId id="293" r:id="rId13"/>
    <p:sldId id="30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53" autoAdjust="0"/>
    <p:restoredTop sz="86973" autoAdjust="0"/>
  </p:normalViewPr>
  <p:slideViewPr>
    <p:cSldViewPr snapToGrid="0">
      <p:cViewPr varScale="1">
        <p:scale>
          <a:sx n="74" d="100"/>
          <a:sy n="74" d="100"/>
        </p:scale>
        <p:origin x="101" y="31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828"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829"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0F362-A761-429F-A518-95033F19C564}" type="datetimeFigureOut">
              <a:rPr lang="en-IN" smtClean="0"/>
              <a:pPr/>
              <a:t>07-04-2024</a:t>
            </a:fld>
            <a:endParaRPr lang="en-IN"/>
          </a:p>
        </p:txBody>
      </p:sp>
      <p:sp>
        <p:nvSpPr>
          <p:cNvPr id="1048830"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831"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32"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833"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E7B28E-05AE-4493-BB71-E6F58AA1D040}" type="slidenum">
              <a:rPr lang="en-IN" smtClean="0"/>
              <a:pPr/>
              <a:t>‹#›</a:t>
            </a:fld>
            <a:endParaRPr lang="en-IN"/>
          </a:p>
        </p:txBody>
      </p:sp>
    </p:spTree>
    <p:extLst>
      <p:ext uri="{BB962C8B-B14F-4D97-AF65-F5344CB8AC3E}">
        <p14:creationId xmlns:p14="http://schemas.microsoft.com/office/powerpoint/2010/main" val="38171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237AE4-E0EB-4328-AF43-69D401D3C888}"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344065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492606416"/>
      </p:ext>
    </p:extLst>
  </p:cSld>
  <p:clrMapOvr>
    <a:masterClrMapping/>
  </p:clrMapOvr>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12066146"/>
      </p:ext>
    </p:extLst>
  </p:cSld>
  <p:clrMapOvr>
    <a:masterClrMapping/>
  </p:clrMapOvr>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803025828"/>
      </p:ext>
    </p:extLst>
  </p:cSld>
  <p:clrMapOvr>
    <a:masterClrMapping/>
  </p:clrMapOvr>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51535023"/>
      </p:ext>
    </p:extLst>
  </p:cSld>
  <p:clrMapOvr>
    <a:masterClrMapping/>
  </p:clrMapOvr>
  <p:hf sldNum="0"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015061659"/>
      </p:ext>
    </p:extLst>
  </p:cSld>
  <p:clrMapOvr>
    <a:masterClrMapping/>
  </p:clrMapOvr>
  <p:hf sldNum="0"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A610AA-FA7E-49F8-B00C-57292CD2DBBA}"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5881052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BF55A2-E625-46B3-8FE2-80F3445F0A51}"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705197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4CFC-3B2C-44D7-8B8B-08A72C136A16}"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466472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BF8727-16FA-41E7-8EA1-39AA40D363EC}"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357504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6DD81B-B90B-4FA8-91A9-DF30CB6010B0}"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187377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72C880-E5E2-4E57-B48F-76CD5D972AA2}" type="datetime1">
              <a:rPr lang="en-IN" smtClean="0"/>
              <a:pPr/>
              <a:t>07-04-2024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9522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C7228E-4DD3-4D08-892E-FF0C1CA15D86}" type="datetime1">
              <a:rPr lang="en-IN" smtClean="0"/>
              <a:pPr/>
              <a:t>07-04-2024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676909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7D015D-2719-4763-8E10-47285FB65E83}" type="datetime1">
              <a:rPr lang="en-IN" smtClean="0"/>
              <a:pPr/>
              <a:t>07-04-2024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278507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CEAD9A-0F0C-4633-90D4-342EE9E836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48318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5EA202-E659-4DDF-A807-0AC805D63DCA}"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63673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B13CDA5-D545-4675-A882-5DC73767E80D}" type="datetime1">
              <a:rPr lang="en-IN" smtClean="0"/>
              <a:pPr/>
              <a:t>07-04-2024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8B05176-A6D8-4956-B1CD-0AF285E2570E}" type="slidenum">
              <a:rPr lang="en-IN" smtClean="0"/>
              <a:pPr/>
              <a:t>‹#›</a:t>
            </a:fld>
            <a:endParaRPr lang="en-IN"/>
          </a:p>
        </p:txBody>
      </p:sp>
    </p:spTree>
    <p:extLst>
      <p:ext uri="{BB962C8B-B14F-4D97-AF65-F5344CB8AC3E}">
        <p14:creationId xmlns:p14="http://schemas.microsoft.com/office/powerpoint/2010/main" val="22114394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geeksforgeeks.org/hopfield-neural-network/"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geeksforgeeks.org/neural-networks-a-beginners-guid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A22348-0D2E-5043-C9B4-21B8D3C32DC3}"/>
              </a:ext>
            </a:extLst>
          </p:cNvPr>
          <p:cNvSpPr>
            <a:spLocks noGrp="1"/>
          </p:cNvSpPr>
          <p:nvPr>
            <p:ph type="dt" sz="half" idx="10"/>
          </p:nvPr>
        </p:nvSpPr>
        <p:spPr/>
        <p:txBody>
          <a:bodyPr/>
          <a:lstStyle/>
          <a:p>
            <a:fld id="{357D015D-2719-4763-8E10-47285FB65E83}" type="datetime1">
              <a:rPr lang="en-IN" smtClean="0"/>
              <a:pPr/>
              <a:t>07-04-2024</a:t>
            </a:fld>
            <a:endParaRPr lang="en-IN" dirty="0"/>
          </a:p>
        </p:txBody>
      </p:sp>
      <p:pic>
        <p:nvPicPr>
          <p:cNvPr id="4" name="Picture 3" descr="A close up of a document&#10;&#10;Description automatically generated">
            <a:extLst>
              <a:ext uri="{FF2B5EF4-FFF2-40B4-BE49-F238E27FC236}">
                <a16:creationId xmlns:a16="http://schemas.microsoft.com/office/drawing/2014/main" id="{ECE660F4-6781-DB66-E8F3-003FB52A3A5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52691" y="226572"/>
            <a:ext cx="9600881" cy="11125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a:extLst>
              <a:ext uri="{FF2B5EF4-FFF2-40B4-BE49-F238E27FC236}">
                <a16:creationId xmlns:a16="http://schemas.microsoft.com/office/drawing/2014/main" id="{BFF92390-3B80-1FF0-3890-3645A715E494}"/>
              </a:ext>
            </a:extLst>
          </p:cNvPr>
          <p:cNvSpPr txBox="1"/>
          <p:nvPr/>
        </p:nvSpPr>
        <p:spPr>
          <a:xfrm>
            <a:off x="1504258" y="1339088"/>
            <a:ext cx="9600880" cy="504625"/>
          </a:xfrm>
          <a:prstGeom prst="rect">
            <a:avLst/>
          </a:prstGeom>
          <a:noFill/>
        </p:spPr>
        <p:txBody>
          <a:bodyPr wrap="square">
            <a:spAutoFit/>
          </a:bodyPr>
          <a:lstStyle/>
          <a:p>
            <a:pPr algn="ctr">
              <a:lnSpc>
                <a:spcPct val="150000"/>
              </a:lnSpc>
              <a:spcAft>
                <a:spcPts val="800"/>
              </a:spcAft>
            </a:pPr>
            <a:r>
              <a:rPr lang="en-IN" sz="2000" b="1" kern="100" dirty="0">
                <a:effectLst/>
                <a:latin typeface="Times New Roman" panose="02020603050405020304" pitchFamily="18" charset="0"/>
                <a:ea typeface="Calibri" panose="020F0502020204030204" pitchFamily="34" charset="0"/>
                <a:cs typeface="Times New Roman" panose="02020603050405020304" pitchFamily="18" charset="0"/>
              </a:rPr>
              <a:t>DEPARTMENT OF ARTIFICIAL INTELLIGENCE AND DATA SCIENCE</a:t>
            </a:r>
            <a:endParaRPr lang="en-IN" sz="20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060F01BB-73DE-589D-32E0-DA86AC84F9E5}"/>
              </a:ext>
            </a:extLst>
          </p:cNvPr>
          <p:cNvSpPr txBox="1"/>
          <p:nvPr/>
        </p:nvSpPr>
        <p:spPr>
          <a:xfrm>
            <a:off x="3067951" y="2169248"/>
            <a:ext cx="7119649" cy="687368"/>
          </a:xfrm>
          <a:prstGeom prst="rect">
            <a:avLst/>
          </a:prstGeom>
          <a:noFill/>
        </p:spPr>
        <p:txBody>
          <a:bodyPr wrap="square">
            <a:spAutoFit/>
          </a:bodyPr>
          <a:lstStyle/>
          <a:p>
            <a:pPr marL="1052195" marR="5080" indent="-1040130" algn="ctr">
              <a:lnSpc>
                <a:spcPct val="80000"/>
              </a:lnSpc>
              <a:spcBef>
                <a:spcPts val="760"/>
              </a:spcBef>
            </a:pPr>
            <a:r>
              <a:rPr lang="en-US" sz="2000" b="1" spc="5" dirty="0">
                <a:solidFill>
                  <a:srgbClr val="FF0000"/>
                </a:solidFill>
                <a:latin typeface="Times New Roman"/>
                <a:cs typeface="Times New Roman"/>
              </a:rPr>
              <a:t>Artificial Neural Networks and Deep Learning: 21ADG64</a:t>
            </a:r>
          </a:p>
          <a:p>
            <a:pPr marL="1052195" marR="5080" indent="-1040130" algn="ctr">
              <a:lnSpc>
                <a:spcPct val="80000"/>
              </a:lnSpc>
              <a:spcBef>
                <a:spcPts val="760"/>
              </a:spcBef>
            </a:pPr>
            <a:r>
              <a:rPr lang="en-US" sz="2000" b="1" spc="5" dirty="0">
                <a:solidFill>
                  <a:srgbClr val="FF0000"/>
                </a:solidFill>
                <a:latin typeface="Times New Roman"/>
                <a:cs typeface="Times New Roman"/>
              </a:rPr>
              <a:t>LA1 - Seminar </a:t>
            </a:r>
            <a:endParaRPr lang="en-US" sz="2000" dirty="0">
              <a:solidFill>
                <a:srgbClr val="FF0000"/>
              </a:solidFill>
              <a:latin typeface="Times New Roman"/>
              <a:cs typeface="Times New Roman"/>
            </a:endParaRPr>
          </a:p>
        </p:txBody>
      </p:sp>
      <p:sp>
        <p:nvSpPr>
          <p:cNvPr id="10" name="TextBox 9">
            <a:extLst>
              <a:ext uri="{FF2B5EF4-FFF2-40B4-BE49-F238E27FC236}">
                <a16:creationId xmlns:a16="http://schemas.microsoft.com/office/drawing/2014/main" id="{85702FBC-980D-320D-6F0A-680362F85E07}"/>
              </a:ext>
            </a:extLst>
          </p:cNvPr>
          <p:cNvSpPr txBox="1"/>
          <p:nvPr/>
        </p:nvSpPr>
        <p:spPr>
          <a:xfrm>
            <a:off x="4556929" y="3164592"/>
            <a:ext cx="3495538" cy="646331"/>
          </a:xfrm>
          <a:prstGeom prst="rect">
            <a:avLst/>
          </a:prstGeom>
          <a:noFill/>
        </p:spPr>
        <p:txBody>
          <a:bodyPr wrap="square">
            <a:spAutoFit/>
          </a:bodyPr>
          <a:lstStyle/>
          <a:p>
            <a:pPr algn="ctr"/>
            <a:r>
              <a:rPr lang="en-US" b="1" dirty="0">
                <a:solidFill>
                  <a:schemeClr val="dk1"/>
                </a:solidFill>
              </a:rPr>
              <a:t>   Introduction to Gradient Descent</a:t>
            </a:r>
            <a:endParaRPr lang="en-IN" dirty="0"/>
          </a:p>
        </p:txBody>
      </p:sp>
      <p:sp>
        <p:nvSpPr>
          <p:cNvPr id="14" name="TextBox 13">
            <a:extLst>
              <a:ext uri="{FF2B5EF4-FFF2-40B4-BE49-F238E27FC236}">
                <a16:creationId xmlns:a16="http://schemas.microsoft.com/office/drawing/2014/main" id="{90C8DD4E-DF07-E20F-4439-753A7008841F}"/>
              </a:ext>
            </a:extLst>
          </p:cNvPr>
          <p:cNvSpPr txBox="1"/>
          <p:nvPr/>
        </p:nvSpPr>
        <p:spPr>
          <a:xfrm>
            <a:off x="4933098" y="3897838"/>
            <a:ext cx="2743200" cy="1087477"/>
          </a:xfrm>
          <a:prstGeom prst="rect">
            <a:avLst/>
          </a:prstGeom>
          <a:noFill/>
        </p:spPr>
        <p:txBody>
          <a:bodyPr wrap="square">
            <a:spAutoFit/>
          </a:bodyPr>
          <a:lstStyle/>
          <a:p>
            <a:pPr marL="12700" algn="ctr">
              <a:lnSpc>
                <a:spcPct val="150000"/>
              </a:lnSpc>
              <a:spcBef>
                <a:spcPts val="100"/>
              </a:spcBef>
            </a:pPr>
            <a:r>
              <a:rPr lang="en-US" b="1" spc="-15" dirty="0">
                <a:solidFill>
                  <a:srgbClr val="002060"/>
                </a:solidFill>
                <a:latin typeface="Times New Roman" pitchFamily="18" charset="0"/>
                <a:cs typeface="Times New Roman" pitchFamily="18" charset="0"/>
              </a:rPr>
              <a:t>Presented By</a:t>
            </a:r>
          </a:p>
          <a:p>
            <a:pPr marL="12700" algn="ctr">
              <a:spcBef>
                <a:spcPts val="100"/>
              </a:spcBef>
            </a:pPr>
            <a:r>
              <a:rPr lang="en-US" sz="1800" dirty="0">
                <a:latin typeface="Times New Roman" pitchFamily="18" charset="0"/>
                <a:cs typeface="Times New Roman" pitchFamily="18" charset="0"/>
              </a:rPr>
              <a:t>ABHISHEK KUMAR</a:t>
            </a:r>
          </a:p>
          <a:p>
            <a:pPr marL="12700" algn="ctr">
              <a:spcBef>
                <a:spcPts val="100"/>
              </a:spcBef>
            </a:pPr>
            <a:r>
              <a:rPr lang="en-US" sz="1800" dirty="0">
                <a:latin typeface="Times New Roman" pitchFamily="18" charset="0"/>
                <a:cs typeface="Times New Roman" pitchFamily="18" charset="0"/>
              </a:rPr>
              <a:t>[1</a:t>
            </a:r>
            <a:r>
              <a:rPr lang="en-US" dirty="0">
                <a:latin typeface="Times New Roman" pitchFamily="18" charset="0"/>
                <a:cs typeface="Times New Roman" pitchFamily="18" charset="0"/>
              </a:rPr>
              <a:t>NT21AD001]</a:t>
            </a:r>
            <a:endParaRPr lang="en-US" sz="1800" dirty="0">
              <a:latin typeface="Times New Roman" pitchFamily="18" charset="0"/>
              <a:cs typeface="Times New Roman" pitchFamily="18" charset="0"/>
            </a:endParaRPr>
          </a:p>
        </p:txBody>
      </p:sp>
      <p:sp>
        <p:nvSpPr>
          <p:cNvPr id="16" name="TextBox 15">
            <a:extLst>
              <a:ext uri="{FF2B5EF4-FFF2-40B4-BE49-F238E27FC236}">
                <a16:creationId xmlns:a16="http://schemas.microsoft.com/office/drawing/2014/main" id="{5503E9DA-CFCD-1FF0-4E68-A332FF4591C6}"/>
              </a:ext>
            </a:extLst>
          </p:cNvPr>
          <p:cNvSpPr txBox="1"/>
          <p:nvPr/>
        </p:nvSpPr>
        <p:spPr>
          <a:xfrm>
            <a:off x="3256698" y="5256865"/>
            <a:ext cx="6096000" cy="873572"/>
          </a:xfrm>
          <a:prstGeom prst="rect">
            <a:avLst/>
          </a:prstGeom>
          <a:noFill/>
        </p:spPr>
        <p:txBody>
          <a:bodyPr wrap="square">
            <a:spAutoFit/>
          </a:bodyPr>
          <a:lstStyle/>
          <a:p>
            <a:pPr marL="12700" algn="ctr">
              <a:lnSpc>
                <a:spcPct val="150000"/>
              </a:lnSpc>
              <a:spcBef>
                <a:spcPts val="100"/>
              </a:spcBef>
            </a:pPr>
            <a:r>
              <a:rPr lang="en-US" b="1" spc="-5" dirty="0">
                <a:solidFill>
                  <a:srgbClr val="002060"/>
                </a:solidFill>
                <a:latin typeface="Times New Roman" pitchFamily="18" charset="0"/>
                <a:cs typeface="Times New Roman" pitchFamily="18" charset="0"/>
              </a:rPr>
              <a:t>Name of the Course Instructor</a:t>
            </a:r>
            <a:br>
              <a:rPr lang="en-US" spc="-5" dirty="0">
                <a:solidFill>
                  <a:schemeClr val="accent3">
                    <a:lumMod val="50000"/>
                  </a:schemeClr>
                </a:solidFill>
                <a:latin typeface="Times New Roman" pitchFamily="18" charset="0"/>
                <a:cs typeface="Times New Roman" pitchFamily="18" charset="0"/>
              </a:rPr>
            </a:br>
            <a:r>
              <a:rPr lang="en-US" dirty="0">
                <a:solidFill>
                  <a:schemeClr val="dk1"/>
                </a:solidFill>
                <a:latin typeface="Times New Roman" pitchFamily="18" charset="0"/>
                <a:ea typeface="Times New Roman"/>
                <a:cs typeface="Times New Roman" pitchFamily="18" charset="0"/>
                <a:sym typeface="Times New Roman"/>
              </a:rPr>
              <a:t>Dr Meenakshi</a:t>
            </a:r>
            <a:endParaRPr lang="en-US" dirty="0">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36867703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DF298-85A8-A045-ADE7-D3D3804609CE}"/>
              </a:ext>
            </a:extLst>
          </p:cNvPr>
          <p:cNvSpPr>
            <a:spLocks noGrp="1"/>
          </p:cNvSpPr>
          <p:nvPr>
            <p:ph type="title"/>
          </p:nvPr>
        </p:nvSpPr>
        <p:spPr>
          <a:xfrm>
            <a:off x="3387436" y="624110"/>
            <a:ext cx="8032173" cy="805747"/>
          </a:xfrm>
          <a:solidFill>
            <a:schemeClr val="accent1">
              <a:lumMod val="60000"/>
              <a:lumOff val="40000"/>
            </a:schemeClr>
          </a:solidFill>
        </p:spPr>
        <p:txBody>
          <a:bodyPr/>
          <a:lstStyle/>
          <a:p>
            <a:r>
              <a:rPr lang="en-US" dirty="0"/>
              <a:t>                    </a:t>
            </a:r>
            <a:r>
              <a:rPr lang="en-US" dirty="0">
                <a:solidFill>
                  <a:schemeClr val="accent4">
                    <a:lumMod val="20000"/>
                    <a:lumOff val="80000"/>
                  </a:schemeClr>
                </a:solidFill>
              </a:rPr>
              <a:t>DEMO VIDEO</a:t>
            </a:r>
            <a:endParaRPr lang="en-IN" dirty="0">
              <a:solidFill>
                <a:schemeClr val="accent4">
                  <a:lumMod val="20000"/>
                  <a:lumOff val="80000"/>
                </a:schemeClr>
              </a:solidFill>
            </a:endParaRPr>
          </a:p>
        </p:txBody>
      </p:sp>
      <p:sp>
        <p:nvSpPr>
          <p:cNvPr id="4" name="Date Placeholder 3">
            <a:extLst>
              <a:ext uri="{FF2B5EF4-FFF2-40B4-BE49-F238E27FC236}">
                <a16:creationId xmlns:a16="http://schemas.microsoft.com/office/drawing/2014/main" id="{06BD454C-7E19-2796-F851-EC9454CE2163}"/>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8" name="new">
            <a:hlinkClick r:id="" action="ppaction://media"/>
            <a:extLst>
              <a:ext uri="{FF2B5EF4-FFF2-40B4-BE49-F238E27FC236}">
                <a16:creationId xmlns:a16="http://schemas.microsoft.com/office/drawing/2014/main" id="{7166BD7F-FF5E-0475-9EA4-2451B388FAC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906713" y="2143991"/>
            <a:ext cx="8280400" cy="3778250"/>
          </a:xfrm>
        </p:spPr>
      </p:pic>
      <p:pic>
        <p:nvPicPr>
          <p:cNvPr id="9" name="Picture 8" descr="A blue and white logo&#10;&#10;Description automatically generated">
            <a:extLst>
              <a:ext uri="{FF2B5EF4-FFF2-40B4-BE49-F238E27FC236}">
                <a16:creationId xmlns:a16="http://schemas.microsoft.com/office/drawing/2014/main" id="{1F2E7035-5446-944D-5089-6A9E6785FEC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36961" y="659370"/>
            <a:ext cx="1750475" cy="770487"/>
          </a:xfrm>
          <a:prstGeom prst="rect">
            <a:avLst/>
          </a:prstGeom>
          <a:noFill/>
          <a:ln>
            <a:noFill/>
          </a:ln>
        </p:spPr>
      </p:pic>
    </p:spTree>
    <p:extLst>
      <p:ext uri="{BB962C8B-B14F-4D97-AF65-F5344CB8AC3E}">
        <p14:creationId xmlns:p14="http://schemas.microsoft.com/office/powerpoint/2010/main" val="1272623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9CA70-C121-4B5B-0BB6-46369C4F7D41}"/>
              </a:ext>
            </a:extLst>
          </p:cNvPr>
          <p:cNvSpPr>
            <a:spLocks noGrp="1"/>
          </p:cNvSpPr>
          <p:nvPr>
            <p:ph type="title"/>
          </p:nvPr>
        </p:nvSpPr>
        <p:spPr>
          <a:xfrm>
            <a:off x="3158836" y="624110"/>
            <a:ext cx="8345775" cy="820226"/>
          </a:xfrm>
          <a:solidFill>
            <a:schemeClr val="accent1">
              <a:lumMod val="60000"/>
              <a:lumOff val="40000"/>
            </a:schemeClr>
          </a:solidFill>
        </p:spPr>
        <p:txBody>
          <a:bodyPr>
            <a:normAutofit fontScale="90000"/>
          </a:bodyPr>
          <a:lstStyle/>
          <a:p>
            <a:pPr algn="ctr"/>
            <a:r>
              <a:rPr lang="en-US" sz="4400" dirty="0">
                <a:solidFill>
                  <a:schemeClr val="accent4">
                    <a:lumMod val="20000"/>
                    <a:lumOff val="80000"/>
                  </a:schemeClr>
                </a:solidFill>
                <a:latin typeface="Times New Roman" panose="02020603050405020304" pitchFamily="18" charset="0"/>
                <a:cs typeface="Times New Roman" panose="02020603050405020304" pitchFamily="18" charset="0"/>
              </a:rPr>
              <a:t>GITHUB LINK FOR PPT AND CODE</a:t>
            </a:r>
            <a:endParaRPr lang="en-IN" sz="4400" dirty="0">
              <a:solidFill>
                <a:schemeClr val="accent4">
                  <a:lumMod val="20000"/>
                  <a:lumOff val="8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F70FB31-1B18-5D64-164F-1F7EBFC3E232}"/>
              </a:ext>
            </a:extLst>
          </p:cNvPr>
          <p:cNvSpPr>
            <a:spLocks noGrp="1"/>
          </p:cNvSpPr>
          <p:nvPr>
            <p:ph idx="1"/>
          </p:nvPr>
        </p:nvSpPr>
        <p:spPr>
          <a:xfrm>
            <a:off x="1288473" y="2133600"/>
            <a:ext cx="10216139" cy="1690255"/>
          </a:xfrm>
        </p:spPr>
        <p:txBody>
          <a:bodyPr>
            <a:normAutofit/>
          </a:bodyPr>
          <a:lstStyle/>
          <a:p>
            <a:r>
              <a:rPr lang="en-US" sz="2000" dirty="0" err="1">
                <a:latin typeface="Cambria Math" panose="02040503050406030204" pitchFamily="18" charset="0"/>
                <a:ea typeface="Cambria Math" panose="02040503050406030204" pitchFamily="18" charset="0"/>
              </a:rPr>
              <a:t>Github</a:t>
            </a:r>
            <a:r>
              <a:rPr lang="en-US" sz="2000" dirty="0">
                <a:latin typeface="Cambria Math" panose="02040503050406030204" pitchFamily="18" charset="0"/>
                <a:ea typeface="Cambria Math" panose="02040503050406030204" pitchFamily="18" charset="0"/>
              </a:rPr>
              <a:t> link : https://github.com/Abhishek96939/HOPFIELD1/upload/main</a:t>
            </a:r>
          </a:p>
          <a:p>
            <a:r>
              <a:rPr lang="en-IN" sz="2000" dirty="0">
                <a:latin typeface="Cambria Math" panose="02040503050406030204" pitchFamily="18" charset="0"/>
                <a:ea typeface="Cambria Math" panose="02040503050406030204" pitchFamily="18" charset="0"/>
              </a:rPr>
              <a:t>PPT link : https://github.com/Abhishek96939/HOPFIELD1/upload/main</a:t>
            </a:r>
          </a:p>
        </p:txBody>
      </p:sp>
      <p:sp>
        <p:nvSpPr>
          <p:cNvPr id="4" name="Date Placeholder 3">
            <a:extLst>
              <a:ext uri="{FF2B5EF4-FFF2-40B4-BE49-F238E27FC236}">
                <a16:creationId xmlns:a16="http://schemas.microsoft.com/office/drawing/2014/main" id="{F9767EB4-0FDE-4E53-A619-864F3121E250}"/>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6741E8C7-7DD3-9885-A5C6-83BE57367EE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33945" y="624110"/>
            <a:ext cx="1724891" cy="820225"/>
          </a:xfrm>
          <a:prstGeom prst="rect">
            <a:avLst/>
          </a:prstGeom>
          <a:noFill/>
          <a:ln>
            <a:noFill/>
          </a:ln>
        </p:spPr>
      </p:pic>
    </p:spTree>
    <p:extLst>
      <p:ext uri="{BB962C8B-B14F-4D97-AF65-F5344CB8AC3E}">
        <p14:creationId xmlns:p14="http://schemas.microsoft.com/office/powerpoint/2010/main" val="3065984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DCDB7-9E37-B841-36DD-390629114DCC}"/>
              </a:ext>
            </a:extLst>
          </p:cNvPr>
          <p:cNvSpPr>
            <a:spLocks noGrp="1"/>
          </p:cNvSpPr>
          <p:nvPr>
            <p:ph type="title"/>
          </p:nvPr>
        </p:nvSpPr>
        <p:spPr>
          <a:xfrm>
            <a:off x="3574473" y="520201"/>
            <a:ext cx="8460075" cy="841008"/>
          </a:xfrm>
          <a:solidFill>
            <a:schemeClr val="accent1">
              <a:lumMod val="60000"/>
              <a:lumOff val="40000"/>
            </a:schemeClr>
          </a:solidFill>
        </p:spPr>
        <p:txBody>
          <a:bodyPr>
            <a:normAutofit/>
          </a:bodyPr>
          <a:lstStyle/>
          <a:p>
            <a:pPr algn="ctr"/>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REFERENCES</a:t>
            </a:r>
            <a:endParaRPr lang="en-IN" dirty="0">
              <a:solidFill>
                <a:schemeClr val="accent4">
                  <a:lumMod val="20000"/>
                  <a:lumOff val="80000"/>
                </a:schemeClr>
              </a:solidFill>
              <a:latin typeface="Times New Roman" panose="02020603050405020304" pitchFamily="18" charset="0"/>
              <a:cs typeface="Times New Roman" panose="02020603050405020304" pitchFamily="18" charset="0"/>
            </a:endParaRPr>
          </a:p>
        </p:txBody>
      </p:sp>
      <p:sp>
        <p:nvSpPr>
          <p:cNvPr id="9" name="Content Placeholder 2">
            <a:extLst>
              <a:ext uri="{FF2B5EF4-FFF2-40B4-BE49-F238E27FC236}">
                <a16:creationId xmlns:a16="http://schemas.microsoft.com/office/drawing/2014/main" id="{3376F7F2-870B-8E12-3EA4-6EB66F24E5A9}"/>
              </a:ext>
            </a:extLst>
          </p:cNvPr>
          <p:cNvSpPr>
            <a:spLocks noGrp="1"/>
          </p:cNvSpPr>
          <p:nvPr>
            <p:ph idx="1"/>
          </p:nvPr>
        </p:nvSpPr>
        <p:spPr>
          <a:xfrm>
            <a:off x="2592924" y="2384630"/>
            <a:ext cx="8911687" cy="2873159"/>
          </a:xfrm>
        </p:spPr>
        <p:txBody>
          <a:bodyPr>
            <a:normAutofit/>
          </a:bodyPr>
          <a:lstStyle/>
          <a:p>
            <a:pPr>
              <a:lnSpc>
                <a:spcPct val="90000"/>
              </a:lnSpc>
            </a:pPr>
            <a:r>
              <a:rPr lang="en-IN" sz="3200" dirty="0">
                <a:latin typeface="Cambria Math" panose="02040503050406030204" pitchFamily="18" charset="0"/>
                <a:ea typeface="Cambria Math" panose="02040503050406030204" pitchFamily="18" charset="0"/>
                <a:hlinkClick r:id="rId2"/>
              </a:rPr>
              <a:t>https://www.geeksforgeeks.org/hopfield-neural-network/</a:t>
            </a:r>
            <a:endParaRPr lang="en-IN" sz="3200" dirty="0">
              <a:latin typeface="Cambria Math" panose="02040503050406030204" pitchFamily="18" charset="0"/>
              <a:ea typeface="Cambria Math" panose="02040503050406030204" pitchFamily="18" charset="0"/>
            </a:endParaRPr>
          </a:p>
          <a:p>
            <a:pPr>
              <a:lnSpc>
                <a:spcPct val="90000"/>
              </a:lnSpc>
            </a:pPr>
            <a:r>
              <a:rPr lang="en-IN" sz="3200" dirty="0">
                <a:latin typeface="Cambria Math" panose="02040503050406030204" pitchFamily="18" charset="0"/>
                <a:ea typeface="Cambria Math" panose="02040503050406030204" pitchFamily="18" charset="0"/>
              </a:rPr>
              <a:t>https://www.tutorialspoint.com/artificial_neural_network/artificial_neural_network_hopfield.htm</a:t>
            </a:r>
          </a:p>
        </p:txBody>
      </p:sp>
      <p:sp>
        <p:nvSpPr>
          <p:cNvPr id="4" name="Date Placeholder 3">
            <a:extLst>
              <a:ext uri="{FF2B5EF4-FFF2-40B4-BE49-F238E27FC236}">
                <a16:creationId xmlns:a16="http://schemas.microsoft.com/office/drawing/2014/main" id="{E82F9A9E-7388-BA85-146A-E2673AA21FC9}"/>
              </a:ext>
            </a:extLst>
          </p:cNvPr>
          <p:cNvSpPr>
            <a:spLocks noGrp="1"/>
          </p:cNvSpPr>
          <p:nvPr>
            <p:ph type="dt" sz="half" idx="10"/>
          </p:nvPr>
        </p:nvSpPr>
        <p:spPr>
          <a:xfrm>
            <a:off x="10361612" y="6130437"/>
            <a:ext cx="1146283" cy="370396"/>
          </a:xfrm>
        </p:spPr>
        <p:txBody>
          <a:bodyPr>
            <a:normAutofit/>
          </a:bodyPr>
          <a:lstStyle/>
          <a:p>
            <a:pPr>
              <a:spcAft>
                <a:spcPts val="600"/>
              </a:spcAft>
            </a:pPr>
            <a:fld id="{96194CFC-3B2C-44D7-8B8B-08A72C136A16}" type="datetime1">
              <a:rPr lang="en-IN" smtClean="0"/>
              <a:pPr>
                <a:spcAft>
                  <a:spcPts val="600"/>
                </a:spcAft>
              </a:pPr>
              <a:t>07-04-2024</a:t>
            </a:fld>
            <a:endParaRPr lang="en-IN"/>
          </a:p>
        </p:txBody>
      </p:sp>
      <p:pic>
        <p:nvPicPr>
          <p:cNvPr id="3" name="Picture 2" descr="A blue and white logo&#10;&#10;Description automatically generated">
            <a:extLst>
              <a:ext uri="{FF2B5EF4-FFF2-40B4-BE49-F238E27FC236}">
                <a16:creationId xmlns:a16="http://schemas.microsoft.com/office/drawing/2014/main" id="{D195A24C-DA23-18A2-84D0-5809C43F0C4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37579" y="520201"/>
            <a:ext cx="1910690" cy="841007"/>
          </a:xfrm>
          <a:prstGeom prst="rect">
            <a:avLst/>
          </a:prstGeom>
          <a:noFill/>
          <a:ln>
            <a:noFill/>
          </a:ln>
        </p:spPr>
      </p:pic>
    </p:spTree>
    <p:extLst>
      <p:ext uri="{BB962C8B-B14F-4D97-AF65-F5344CB8AC3E}">
        <p14:creationId xmlns:p14="http://schemas.microsoft.com/office/powerpoint/2010/main" val="2910008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F32149F-A0D6-428A-FF39-B46D26CAFF16}"/>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1028" name="Picture 4">
            <a:extLst>
              <a:ext uri="{FF2B5EF4-FFF2-40B4-BE49-F238E27FC236}">
                <a16:creationId xmlns:a16="http://schemas.microsoft.com/office/drawing/2014/main" id="{A1608C5C-D422-2387-35C1-E8933587659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940628" y="1028701"/>
            <a:ext cx="7045036" cy="5195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5751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3" name="Title 3"/>
          <p:cNvSpPr>
            <a:spLocks noGrp="1"/>
          </p:cNvSpPr>
          <p:nvPr>
            <p:ph type="title"/>
          </p:nvPr>
        </p:nvSpPr>
        <p:spPr>
          <a:xfrm>
            <a:off x="1897707" y="582516"/>
            <a:ext cx="9076281" cy="654032"/>
          </a:xfrm>
          <a:solidFill>
            <a:schemeClr val="tx2">
              <a:lumMod val="20000"/>
              <a:lumOff val="80000"/>
            </a:schemeClr>
          </a:solidFill>
        </p:spPr>
        <p:style>
          <a:lnRef idx="0">
            <a:schemeClr val="accent2"/>
          </a:lnRef>
          <a:fillRef idx="3">
            <a:schemeClr val="accent2"/>
          </a:fillRef>
          <a:effectRef idx="3">
            <a:schemeClr val="accent2"/>
          </a:effectRef>
          <a:fontRef idx="minor">
            <a:schemeClr val="lt1"/>
          </a:fontRef>
        </p:style>
        <p:txBody>
          <a:bodyPr>
            <a:noAutofit/>
          </a:bodyPr>
          <a:lstStyle/>
          <a:p>
            <a:pPr algn="ctr"/>
            <a:r>
              <a:rPr lang="en-IN" sz="4000" dirty="0">
                <a:solidFill>
                  <a:schemeClr val="tx1"/>
                </a:solidFill>
                <a:latin typeface="Times New Roman" panose="02020603050405020304" pitchFamily="18" charset="0"/>
                <a:cs typeface="Times New Roman" panose="02020603050405020304" pitchFamily="18" charset="0"/>
              </a:rPr>
              <a:t>CONTENTS</a:t>
            </a:r>
          </a:p>
        </p:txBody>
      </p:sp>
      <p:sp>
        <p:nvSpPr>
          <p:cNvPr id="8" name="Content Placeholder 2"/>
          <p:cNvSpPr>
            <a:spLocks noGrp="1"/>
          </p:cNvSpPr>
          <p:nvPr>
            <p:ph idx="1"/>
          </p:nvPr>
        </p:nvSpPr>
        <p:spPr/>
        <p:txBody>
          <a:bodyPr>
            <a:normAutofit/>
          </a:bodyPr>
          <a:lstStyle/>
          <a:p>
            <a:pPr algn="l">
              <a:buFont typeface="+mj-lt"/>
              <a:buAutoNum type="arabicPeriod"/>
            </a:pPr>
            <a:r>
              <a:rPr lang="en-US" sz="2400"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Introduction and Motivation</a:t>
            </a:r>
          </a:p>
          <a:p>
            <a:pPr algn="l">
              <a:buFont typeface="+mj-lt"/>
              <a:buAutoNum type="arabicPeriod"/>
            </a:pPr>
            <a:r>
              <a:rPr lang="en-US" sz="2400"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Methodology and Approach</a:t>
            </a:r>
          </a:p>
          <a:p>
            <a:pPr algn="l">
              <a:buFont typeface="+mj-lt"/>
              <a:buAutoNum type="arabicPeriod"/>
            </a:pPr>
            <a:r>
              <a:rPr lang="en-US" sz="2400"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Results and Analysis</a:t>
            </a:r>
          </a:p>
          <a:p>
            <a:pPr algn="l">
              <a:buFont typeface="+mj-lt"/>
              <a:buAutoNum type="arabicPeriod"/>
            </a:pPr>
            <a:r>
              <a:rPr lang="en-US" sz="2400"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Conclusion and Future Recommendations</a:t>
            </a:r>
          </a:p>
          <a:p>
            <a:pPr algn="l">
              <a:buFont typeface="+mj-lt"/>
              <a:buAutoNum type="arabicPeriod"/>
            </a:pPr>
            <a:r>
              <a:rPr lang="en-US" sz="2400" dirty="0">
                <a:solidFill>
                  <a:srgbClr val="0D0D0D"/>
                </a:solidFill>
                <a:latin typeface="Tahoma" panose="020B0604030504040204" pitchFamily="34" charset="0"/>
                <a:ea typeface="Tahoma" panose="020B0604030504040204" pitchFamily="34" charset="0"/>
                <a:cs typeface="Tahoma" panose="020B0604030504040204" pitchFamily="34" charset="0"/>
              </a:rPr>
              <a:t>Demo video of code</a:t>
            </a:r>
          </a:p>
          <a:p>
            <a:pPr algn="l">
              <a:buFont typeface="+mj-lt"/>
              <a:buAutoNum type="arabicPeriod"/>
            </a:pPr>
            <a:r>
              <a:rPr lang="en-US" sz="2400" b="0" i="0" dirty="0">
                <a:solidFill>
                  <a:srgbClr val="0D0D0D"/>
                </a:solidFill>
                <a:effectLst/>
                <a:latin typeface="Tahoma" panose="020B0604030504040204" pitchFamily="34" charset="0"/>
                <a:ea typeface="Tahoma" panose="020B0604030504040204" pitchFamily="34" charset="0"/>
                <a:cs typeface="Tahoma" panose="020B0604030504040204" pitchFamily="34" charset="0"/>
              </a:rPr>
              <a:t>GitHub link of PPT and Code</a:t>
            </a:r>
          </a:p>
          <a:p>
            <a:pPr algn="l">
              <a:buFont typeface="+mj-lt"/>
              <a:buAutoNum type="arabicPeriod"/>
            </a:pPr>
            <a:r>
              <a:rPr lang="en-US" sz="2400" dirty="0">
                <a:solidFill>
                  <a:srgbClr val="0D0D0D"/>
                </a:solidFill>
                <a:latin typeface="Tahoma" panose="020B0604030504040204" pitchFamily="34" charset="0"/>
                <a:ea typeface="Tahoma" panose="020B0604030504040204" pitchFamily="34" charset="0"/>
                <a:cs typeface="Tahoma" panose="020B0604030504040204" pitchFamily="34" charset="0"/>
              </a:rPr>
              <a:t>References </a:t>
            </a:r>
            <a:endParaRPr lang="en-US" sz="2400" b="0" i="0" dirty="0">
              <a:solidFill>
                <a:srgbClr val="0D0D0D"/>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1048670" name="Date Placeholder 3"/>
          <p:cNvSpPr>
            <a:spLocks noGrp="1"/>
          </p:cNvSpPr>
          <p:nvPr>
            <p:ph type="dt" sz="half" idx="10"/>
          </p:nvPr>
        </p:nvSpPr>
        <p:spPr/>
        <p:txBody>
          <a:bodyPr/>
          <a:lstStyle/>
          <a:p>
            <a:fld id="{8D126195-51F7-4259-8141-98FCA6C53D7F}" type="datetime1">
              <a:rPr lang="en-IN" smtClean="0"/>
              <a:pPr/>
              <a:t>07-04-2024</a:t>
            </a:fld>
            <a:endParaRPr lang="en-IN" dirty="0"/>
          </a:p>
        </p:txBody>
      </p:sp>
      <p:pic>
        <p:nvPicPr>
          <p:cNvPr id="2" name="Picture 1" descr="A blue and white logo&#10;&#10;Description automatically generated">
            <a:extLst>
              <a:ext uri="{FF2B5EF4-FFF2-40B4-BE49-F238E27FC236}">
                <a16:creationId xmlns:a16="http://schemas.microsoft.com/office/drawing/2014/main" id="{5C59E28A-6D7B-A288-4950-971820AD0A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6364" y="582516"/>
            <a:ext cx="1551343" cy="6540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949FC-7696-85BB-9E66-A0DD95C62EFC}"/>
              </a:ext>
            </a:extLst>
          </p:cNvPr>
          <p:cNvSpPr>
            <a:spLocks noGrp="1"/>
          </p:cNvSpPr>
          <p:nvPr>
            <p:ph type="title"/>
          </p:nvPr>
        </p:nvSpPr>
        <p:spPr>
          <a:xfrm>
            <a:off x="3439391" y="676064"/>
            <a:ext cx="8061508" cy="778663"/>
          </a:xfrm>
          <a:solidFill>
            <a:schemeClr val="accent1">
              <a:lumMod val="60000"/>
              <a:lumOff val="40000"/>
            </a:schemeClr>
          </a:solidFill>
        </p:spPr>
        <p:txBody>
          <a:bodyPr/>
          <a:lstStyle/>
          <a:p>
            <a:r>
              <a:rPr lang="en-US" dirty="0"/>
              <a:t>		              </a:t>
            </a:r>
            <a:r>
              <a:rPr lang="en-US" dirty="0">
                <a:solidFill>
                  <a:schemeClr val="accent5">
                    <a:lumMod val="20000"/>
                    <a:lumOff val="80000"/>
                  </a:schemeClr>
                </a:solidFill>
              </a:rPr>
              <a:t>INTRODUCTION</a:t>
            </a:r>
            <a:endParaRPr lang="en-IN" dirty="0">
              <a:solidFill>
                <a:schemeClr val="accent5">
                  <a:lumMod val="20000"/>
                  <a:lumOff val="80000"/>
                </a:schemeClr>
              </a:solidFill>
            </a:endParaRPr>
          </a:p>
        </p:txBody>
      </p:sp>
      <p:sp>
        <p:nvSpPr>
          <p:cNvPr id="3" name="Content Placeholder 2">
            <a:extLst>
              <a:ext uri="{FF2B5EF4-FFF2-40B4-BE49-F238E27FC236}">
                <a16:creationId xmlns:a16="http://schemas.microsoft.com/office/drawing/2014/main" id="{A17FEE9B-09C3-A314-380D-901D90A60B46}"/>
              </a:ext>
            </a:extLst>
          </p:cNvPr>
          <p:cNvSpPr>
            <a:spLocks noGrp="1"/>
          </p:cNvSpPr>
          <p:nvPr>
            <p:ph idx="1"/>
          </p:nvPr>
        </p:nvSpPr>
        <p:spPr>
          <a:xfrm>
            <a:off x="2589212" y="2133600"/>
            <a:ext cx="8915400" cy="3508664"/>
          </a:xfrm>
        </p:spPr>
        <p:txBody>
          <a:bodyPr>
            <a:normAutofit lnSpcReduction="10000"/>
          </a:bodyPr>
          <a:lstStyle/>
          <a:p>
            <a:pPr marL="0" indent="0">
              <a:buNone/>
            </a:pPr>
            <a:r>
              <a:rPr lang="en-US" sz="3200" b="1" u="sng" dirty="0">
                <a:solidFill>
                  <a:srgbClr val="002060"/>
                </a:solidFill>
              </a:rPr>
              <a:t>HOPFIELD NETWORK</a:t>
            </a:r>
          </a:p>
          <a:p>
            <a:r>
              <a:rPr lang="en-US" sz="2400" b="0" i="0" dirty="0">
                <a:solidFill>
                  <a:srgbClr val="273239"/>
                </a:solidFill>
                <a:effectLst/>
                <a:latin typeface="Nunito" pitchFamily="2" charset="0"/>
              </a:rPr>
              <a:t>It is a fully interconnected </a:t>
            </a:r>
            <a:r>
              <a:rPr lang="en-US" sz="2400" b="0" i="0" u="sng" dirty="0">
                <a:effectLst/>
                <a:latin typeface="Nunito" pitchFamily="2" charset="0"/>
                <a:hlinkClick r:id="rId2"/>
              </a:rPr>
              <a:t>neural network</a:t>
            </a:r>
            <a:r>
              <a:rPr lang="en-US" sz="2400" b="0" i="0" dirty="0">
                <a:solidFill>
                  <a:srgbClr val="273239"/>
                </a:solidFill>
                <a:effectLst/>
                <a:latin typeface="Nunito" pitchFamily="2" charset="0"/>
              </a:rPr>
              <a:t> where each unit is connected to every other unit. It behaves in a discrete manner.</a:t>
            </a:r>
          </a:p>
          <a:p>
            <a:r>
              <a:rPr lang="en-US" sz="2400" b="0" i="0" dirty="0">
                <a:solidFill>
                  <a:srgbClr val="0D0D0D"/>
                </a:solidFill>
                <a:effectLst/>
                <a:latin typeface="Söhne"/>
              </a:rPr>
              <a:t>Hopfield networks are recurrent, meaning that neurons can have connections (weights) to other neurons, including themselves</a:t>
            </a:r>
            <a:endParaRPr lang="en-US" sz="2400" b="0" i="0" dirty="0">
              <a:solidFill>
                <a:srgbClr val="273239"/>
              </a:solidFill>
              <a:effectLst/>
              <a:latin typeface="Nunito" pitchFamily="2" charset="0"/>
            </a:endParaRPr>
          </a:p>
          <a:p>
            <a:r>
              <a:rPr lang="en-US" sz="2400" dirty="0">
                <a:solidFill>
                  <a:srgbClr val="0D0D0D"/>
                </a:solidFill>
                <a:latin typeface="Söhne"/>
              </a:rPr>
              <a:t>T</a:t>
            </a:r>
            <a:r>
              <a:rPr lang="en-US" sz="2400" b="0" i="0" dirty="0">
                <a:solidFill>
                  <a:srgbClr val="0D0D0D"/>
                </a:solidFill>
                <a:effectLst/>
                <a:latin typeface="Söhne"/>
              </a:rPr>
              <a:t>hey have found applications in various fields, including optimization, pattern recognition, and neurocomputing.</a:t>
            </a:r>
            <a:endParaRPr lang="en-US" sz="2400" b="0" i="0" dirty="0">
              <a:solidFill>
                <a:srgbClr val="273239"/>
              </a:solidFill>
              <a:effectLst/>
              <a:latin typeface="Nunito" pitchFamily="2" charset="0"/>
            </a:endParaRPr>
          </a:p>
          <a:p>
            <a:pPr marL="0" indent="0">
              <a:buNone/>
            </a:pPr>
            <a:endParaRPr lang="en-US" sz="2400" b="1" u="sng" dirty="0">
              <a:solidFill>
                <a:srgbClr val="002060"/>
              </a:solidFill>
            </a:endParaRPr>
          </a:p>
          <a:p>
            <a:pPr marL="0" indent="0">
              <a:buNone/>
            </a:pPr>
            <a:endParaRPr lang="en-US" sz="2000" dirty="0">
              <a:solidFill>
                <a:srgbClr val="002060"/>
              </a:solidFill>
            </a:endParaRPr>
          </a:p>
          <a:p>
            <a:endParaRPr lang="en-IN" dirty="0"/>
          </a:p>
        </p:txBody>
      </p:sp>
      <p:sp>
        <p:nvSpPr>
          <p:cNvPr id="4" name="Date Placeholder 3">
            <a:extLst>
              <a:ext uri="{FF2B5EF4-FFF2-40B4-BE49-F238E27FC236}">
                <a16:creationId xmlns:a16="http://schemas.microsoft.com/office/drawing/2014/main" id="{9A2D15EE-4022-A7E8-B3D1-2BDC73B04951}"/>
              </a:ext>
            </a:extLst>
          </p:cNvPr>
          <p:cNvSpPr>
            <a:spLocks noGrp="1"/>
          </p:cNvSpPr>
          <p:nvPr>
            <p:ph type="dt" sz="half" idx="10"/>
          </p:nvPr>
        </p:nvSpPr>
        <p:spPr/>
        <p:txBody>
          <a:bodyPr/>
          <a:lstStyle/>
          <a:p>
            <a:fld id="{96194CFC-3B2C-44D7-8B8B-08A72C136A16}" type="datetime1">
              <a:rPr lang="en-IN" smtClean="0"/>
              <a:pPr/>
              <a:t>07-04-2024</a:t>
            </a:fld>
            <a:endParaRPr lang="en-IN" dirty="0"/>
          </a:p>
        </p:txBody>
      </p:sp>
      <p:pic>
        <p:nvPicPr>
          <p:cNvPr id="5" name="Picture 4" descr="A blue and white logo&#10;&#10;Description automatically generated">
            <a:extLst>
              <a:ext uri="{FF2B5EF4-FFF2-40B4-BE49-F238E27FC236}">
                <a16:creationId xmlns:a16="http://schemas.microsoft.com/office/drawing/2014/main" id="{105D62CA-2F94-E41F-DA97-FD7D29FBB7C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92430" y="676065"/>
            <a:ext cx="1846961" cy="778662"/>
          </a:xfrm>
          <a:prstGeom prst="rect">
            <a:avLst/>
          </a:prstGeom>
          <a:noFill/>
          <a:ln>
            <a:noFill/>
          </a:ln>
        </p:spPr>
      </p:pic>
    </p:spTree>
    <p:extLst>
      <p:ext uri="{BB962C8B-B14F-4D97-AF65-F5344CB8AC3E}">
        <p14:creationId xmlns:p14="http://schemas.microsoft.com/office/powerpoint/2010/main" val="3439219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D498F-9DED-FEC6-0E31-9B368E5F6D37}"/>
              </a:ext>
            </a:extLst>
          </p:cNvPr>
          <p:cNvSpPr>
            <a:spLocks noGrp="1"/>
          </p:cNvSpPr>
          <p:nvPr>
            <p:ph type="title"/>
          </p:nvPr>
        </p:nvSpPr>
        <p:spPr>
          <a:xfrm>
            <a:off x="3449782" y="624110"/>
            <a:ext cx="8054830" cy="649684"/>
          </a:xfrm>
          <a:solidFill>
            <a:schemeClr val="accent2">
              <a:lumMod val="75000"/>
            </a:schemeClr>
          </a:solidFill>
        </p:spPr>
        <p:txBody>
          <a:bodyPr/>
          <a:lstStyle/>
          <a:p>
            <a:r>
              <a:rPr lang="en-US" dirty="0">
                <a:solidFill>
                  <a:schemeClr val="accent3">
                    <a:lumMod val="20000"/>
                    <a:lumOff val="80000"/>
                  </a:schemeClr>
                </a:solidFill>
              </a:rPr>
              <a:t>                       MOTIVATION</a:t>
            </a:r>
            <a:endParaRPr lang="en-IN" dirty="0">
              <a:solidFill>
                <a:schemeClr val="accent3">
                  <a:lumMod val="20000"/>
                  <a:lumOff val="80000"/>
                </a:schemeClr>
              </a:solidFill>
            </a:endParaRPr>
          </a:p>
        </p:txBody>
      </p:sp>
      <p:sp>
        <p:nvSpPr>
          <p:cNvPr id="3" name="Content Placeholder 2">
            <a:extLst>
              <a:ext uri="{FF2B5EF4-FFF2-40B4-BE49-F238E27FC236}">
                <a16:creationId xmlns:a16="http://schemas.microsoft.com/office/drawing/2014/main" id="{FF45039B-F4DB-C1FB-DEAD-7FA20FF2BD5B}"/>
              </a:ext>
            </a:extLst>
          </p:cNvPr>
          <p:cNvSpPr>
            <a:spLocks noGrp="1"/>
          </p:cNvSpPr>
          <p:nvPr>
            <p:ph idx="1"/>
          </p:nvPr>
        </p:nvSpPr>
        <p:spPr/>
        <p:txBody>
          <a:bodyPr/>
          <a:lstStyle/>
          <a:p>
            <a:pPr algn="l">
              <a:buFont typeface="Arial" panose="020B0604020202020204" pitchFamily="34" charset="0"/>
              <a:buChar char="•"/>
            </a:pPr>
            <a:r>
              <a:rPr lang="en-US" sz="2400" b="1" i="0" u="sng" dirty="0">
                <a:solidFill>
                  <a:srgbClr val="C00000"/>
                </a:solidFill>
                <a:effectLst/>
                <a:latin typeface="Söhne"/>
              </a:rPr>
              <a:t>Statement: "From Theory to Practice"</a:t>
            </a:r>
          </a:p>
          <a:p>
            <a:pPr algn="l">
              <a:buFont typeface="Arial" panose="020B0604020202020204" pitchFamily="34" charset="0"/>
              <a:buChar char="•"/>
            </a:pPr>
            <a:r>
              <a:rPr lang="en-US" b="0" i="0" dirty="0">
                <a:solidFill>
                  <a:srgbClr val="0D0D0D"/>
                </a:solidFill>
                <a:effectLst/>
                <a:latin typeface="Söhne"/>
              </a:rPr>
              <a:t> "Pattern Recognition": Showcase how Hopfield networks excel in recognizing patterns amidst uncertainty.</a:t>
            </a:r>
          </a:p>
          <a:p>
            <a:pPr algn="l">
              <a:buFont typeface="Arial" panose="020B0604020202020204" pitchFamily="34" charset="0"/>
              <a:buChar char="•"/>
            </a:pPr>
            <a:r>
              <a:rPr lang="en-US" b="0" i="0" dirty="0">
                <a:solidFill>
                  <a:srgbClr val="0D0D0D"/>
                </a:solidFill>
                <a:effectLst/>
                <a:latin typeface="Söhne"/>
              </a:rPr>
              <a:t>"Associative Memory": Highlight real-world scenarios where stored memories are retrieved from partial cues.</a:t>
            </a:r>
          </a:p>
          <a:p>
            <a:pPr algn="l">
              <a:buFont typeface="Arial" panose="020B0604020202020204" pitchFamily="34" charset="0"/>
              <a:buChar char="•"/>
            </a:pPr>
            <a:r>
              <a:rPr lang="en-IN" sz="2400" b="1" i="0" u="sng" dirty="0">
                <a:solidFill>
                  <a:srgbClr val="C00000"/>
                </a:solidFill>
                <a:effectLst/>
                <a:latin typeface="Söhne"/>
              </a:rPr>
              <a:t>Statement: "Energy Minimization and Attractor Dynamics"</a:t>
            </a:r>
          </a:p>
          <a:p>
            <a:pPr algn="l">
              <a:buFont typeface="Arial" panose="020B0604020202020204" pitchFamily="34" charset="0"/>
              <a:buChar char="•"/>
            </a:pPr>
            <a:r>
              <a:rPr lang="en-IN" b="0" i="0" dirty="0">
                <a:solidFill>
                  <a:srgbClr val="0D0D0D"/>
                </a:solidFill>
                <a:effectLst/>
                <a:latin typeface="Söhne"/>
              </a:rPr>
              <a:t>"Energy Minimization": Uncover the iterative process of settling into stable states.</a:t>
            </a:r>
          </a:p>
          <a:p>
            <a:pPr algn="l">
              <a:buFont typeface="Arial" panose="020B0604020202020204" pitchFamily="34" charset="0"/>
              <a:buChar char="•"/>
            </a:pPr>
            <a:r>
              <a:rPr lang="en-IN" b="0" i="0" dirty="0">
                <a:solidFill>
                  <a:srgbClr val="0D0D0D"/>
                </a:solidFill>
                <a:effectLst/>
                <a:latin typeface="Söhne"/>
              </a:rPr>
              <a:t>"Attractor Dynamics": Explore how the network gravitates towards stored patterns despite perturbations.</a:t>
            </a:r>
          </a:p>
          <a:p>
            <a:pPr marL="0" indent="0">
              <a:buNone/>
            </a:pPr>
            <a:endParaRPr lang="en-IN" dirty="0"/>
          </a:p>
        </p:txBody>
      </p:sp>
      <p:sp>
        <p:nvSpPr>
          <p:cNvPr id="4" name="Date Placeholder 3">
            <a:extLst>
              <a:ext uri="{FF2B5EF4-FFF2-40B4-BE49-F238E27FC236}">
                <a16:creationId xmlns:a16="http://schemas.microsoft.com/office/drawing/2014/main" id="{72B81A1B-F95D-B0B5-9794-A12B75B0D2F7}"/>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EF81381A-5909-5237-E65F-68862696A13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4585" y="624110"/>
            <a:ext cx="1485900" cy="654032"/>
          </a:xfrm>
          <a:prstGeom prst="rect">
            <a:avLst/>
          </a:prstGeom>
          <a:noFill/>
          <a:ln>
            <a:noFill/>
          </a:ln>
        </p:spPr>
      </p:pic>
    </p:spTree>
    <p:extLst>
      <p:ext uri="{BB962C8B-B14F-4D97-AF65-F5344CB8AC3E}">
        <p14:creationId xmlns:p14="http://schemas.microsoft.com/office/powerpoint/2010/main" val="3722703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51BA4-2E6F-74EE-C52A-CEB4D6DB02FD}"/>
              </a:ext>
            </a:extLst>
          </p:cNvPr>
          <p:cNvSpPr>
            <a:spLocks noGrp="1"/>
          </p:cNvSpPr>
          <p:nvPr>
            <p:ph type="title"/>
          </p:nvPr>
        </p:nvSpPr>
        <p:spPr>
          <a:xfrm>
            <a:off x="3075709" y="624110"/>
            <a:ext cx="8428903" cy="789054"/>
          </a:xfrm>
          <a:solidFill>
            <a:schemeClr val="accent1">
              <a:lumMod val="60000"/>
              <a:lumOff val="40000"/>
            </a:schemeClr>
          </a:solidFill>
        </p:spPr>
        <p:txBody>
          <a:bodyPr/>
          <a:lstStyle/>
          <a:p>
            <a:r>
              <a:rPr lang="en-US" dirty="0"/>
              <a:t>                     </a:t>
            </a:r>
            <a:r>
              <a:rPr lang="en-US" dirty="0">
                <a:solidFill>
                  <a:schemeClr val="tx2">
                    <a:lumMod val="20000"/>
                    <a:lumOff val="80000"/>
                  </a:schemeClr>
                </a:solidFill>
              </a:rPr>
              <a:t>METHODOLOGY</a:t>
            </a:r>
            <a:endParaRPr lang="en-IN" dirty="0">
              <a:solidFill>
                <a:schemeClr val="tx2">
                  <a:lumMod val="20000"/>
                  <a:lumOff val="80000"/>
                </a:schemeClr>
              </a:solidFill>
            </a:endParaRPr>
          </a:p>
        </p:txBody>
      </p:sp>
      <p:sp>
        <p:nvSpPr>
          <p:cNvPr id="4" name="Date Placeholder 3">
            <a:extLst>
              <a:ext uri="{FF2B5EF4-FFF2-40B4-BE49-F238E27FC236}">
                <a16:creationId xmlns:a16="http://schemas.microsoft.com/office/drawing/2014/main" id="{D7EC315A-4C31-EE8F-5C28-F58D93E78820}"/>
              </a:ext>
            </a:extLst>
          </p:cNvPr>
          <p:cNvSpPr>
            <a:spLocks noGrp="1"/>
          </p:cNvSpPr>
          <p:nvPr>
            <p:ph type="dt" sz="half" idx="10"/>
          </p:nvPr>
        </p:nvSpPr>
        <p:spPr/>
        <p:txBody>
          <a:bodyPr/>
          <a:lstStyle/>
          <a:p>
            <a:fld id="{96194CFC-3B2C-44D7-8B8B-08A72C136A16}" type="datetime1">
              <a:rPr lang="en-IN" smtClean="0"/>
              <a:pPr/>
              <a:t>07-04-2024</a:t>
            </a:fld>
            <a:endParaRPr lang="en-IN"/>
          </a:p>
        </p:txBody>
      </p:sp>
      <p:sp>
        <p:nvSpPr>
          <p:cNvPr id="8" name="Content Placeholder 7">
            <a:extLst>
              <a:ext uri="{FF2B5EF4-FFF2-40B4-BE49-F238E27FC236}">
                <a16:creationId xmlns:a16="http://schemas.microsoft.com/office/drawing/2014/main" id="{0A76DD29-52B1-44FC-62C2-C3D5000C71EB}"/>
              </a:ext>
            </a:extLst>
          </p:cNvPr>
          <p:cNvSpPr>
            <a:spLocks noGrp="1"/>
          </p:cNvSpPr>
          <p:nvPr>
            <p:ph idx="1"/>
          </p:nvPr>
        </p:nvSpPr>
        <p:spPr>
          <a:xfrm>
            <a:off x="613064" y="2027474"/>
            <a:ext cx="6961909" cy="3665538"/>
          </a:xfrm>
        </p:spPr>
        <p:txBody>
          <a:bodyPr>
            <a:noAutofit/>
          </a:bodyPr>
          <a:lstStyle/>
          <a:p>
            <a:r>
              <a:rPr lang="en-US" sz="2000" b="0" i="0" dirty="0">
                <a:solidFill>
                  <a:srgbClr val="0D0D0D"/>
                </a:solidFill>
                <a:effectLst/>
                <a:latin typeface="Söhne"/>
              </a:rPr>
              <a:t>Hopfield neural networks operate with interconnected neurons in a recurrent structure. Neurons possess binary states, typically +1 or -1. Symmetrically distributed weights reflect associative connections. Through iterative energy minimization, stable states representing stored patterns are sought. An energy function evaluates the network state, guided by connectivity and neuron states. Hebbian learning adjusts weights during training, encoding patterns into connectivity. This forms stable attractor states. In operation, given partial inputs, neuron states iteratively converge to stored patterns. Despite noise, networks exhibit robustness in recalling information. With applications in associative memory, pattern recognition, optimization, and neurocomputing, Hopfield networks offer simplicity and effectiveness in various tasks.</a:t>
            </a:r>
            <a:endParaRPr lang="en-IN" sz="2000" dirty="0"/>
          </a:p>
        </p:txBody>
      </p:sp>
      <p:pic>
        <p:nvPicPr>
          <p:cNvPr id="10" name="Picture 9">
            <a:extLst>
              <a:ext uri="{FF2B5EF4-FFF2-40B4-BE49-F238E27FC236}">
                <a16:creationId xmlns:a16="http://schemas.microsoft.com/office/drawing/2014/main" id="{DFBBA73E-986C-1EED-088E-9BF8DBC7B7E3}"/>
              </a:ext>
            </a:extLst>
          </p:cNvPr>
          <p:cNvPicPr>
            <a:picLocks noChangeAspect="1"/>
          </p:cNvPicPr>
          <p:nvPr/>
        </p:nvPicPr>
        <p:blipFill>
          <a:blip r:embed="rId2"/>
          <a:stretch>
            <a:fillRect/>
          </a:stretch>
        </p:blipFill>
        <p:spPr>
          <a:xfrm>
            <a:off x="7647709" y="2027473"/>
            <a:ext cx="4416531" cy="4653881"/>
          </a:xfrm>
          <a:prstGeom prst="rect">
            <a:avLst/>
          </a:prstGeom>
        </p:spPr>
      </p:pic>
      <p:pic>
        <p:nvPicPr>
          <p:cNvPr id="11" name="Picture 10" descr="A blue and white logo&#10;&#10;Description automatically generated">
            <a:extLst>
              <a:ext uri="{FF2B5EF4-FFF2-40B4-BE49-F238E27FC236}">
                <a16:creationId xmlns:a16="http://schemas.microsoft.com/office/drawing/2014/main" id="{6323AB61-1700-0F99-4D76-AC37ABE3214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10066" y="624109"/>
            <a:ext cx="1665643" cy="789053"/>
          </a:xfrm>
          <a:prstGeom prst="rect">
            <a:avLst/>
          </a:prstGeom>
          <a:noFill/>
          <a:ln>
            <a:noFill/>
          </a:ln>
        </p:spPr>
      </p:pic>
    </p:spTree>
    <p:extLst>
      <p:ext uri="{BB962C8B-B14F-4D97-AF65-F5344CB8AC3E}">
        <p14:creationId xmlns:p14="http://schemas.microsoft.com/office/powerpoint/2010/main" val="835238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B75C8-8B1D-2A67-2639-2A79842486F0}"/>
              </a:ext>
            </a:extLst>
          </p:cNvPr>
          <p:cNvSpPr>
            <a:spLocks noGrp="1"/>
          </p:cNvSpPr>
          <p:nvPr>
            <p:ph type="title"/>
          </p:nvPr>
        </p:nvSpPr>
        <p:spPr>
          <a:xfrm>
            <a:off x="3522518" y="245170"/>
            <a:ext cx="7888576" cy="705956"/>
          </a:xfrm>
          <a:solidFill>
            <a:schemeClr val="accent1">
              <a:lumMod val="60000"/>
              <a:lumOff val="40000"/>
            </a:schemeClr>
          </a:solidFill>
        </p:spPr>
        <p:txBody>
          <a:bodyPr/>
          <a:lstStyle/>
          <a:p>
            <a:r>
              <a:rPr lang="en-US" dirty="0">
                <a:solidFill>
                  <a:schemeClr val="bg1"/>
                </a:solidFill>
              </a:rPr>
              <a:t>                        APPROACH</a:t>
            </a:r>
            <a:endParaRPr lang="en-IN" dirty="0">
              <a:solidFill>
                <a:schemeClr val="bg1"/>
              </a:solidFill>
            </a:endParaRPr>
          </a:p>
        </p:txBody>
      </p:sp>
      <p:sp>
        <p:nvSpPr>
          <p:cNvPr id="3" name="Content Placeholder 2">
            <a:extLst>
              <a:ext uri="{FF2B5EF4-FFF2-40B4-BE49-F238E27FC236}">
                <a16:creationId xmlns:a16="http://schemas.microsoft.com/office/drawing/2014/main" id="{1E06D826-B4CE-0B04-D0CC-C913A069A09D}"/>
              </a:ext>
            </a:extLst>
          </p:cNvPr>
          <p:cNvSpPr>
            <a:spLocks noGrp="1"/>
          </p:cNvSpPr>
          <p:nvPr>
            <p:ph idx="1"/>
          </p:nvPr>
        </p:nvSpPr>
        <p:spPr>
          <a:xfrm>
            <a:off x="2495694" y="1066799"/>
            <a:ext cx="8915400" cy="5791201"/>
          </a:xfrm>
        </p:spPr>
        <p:txBody>
          <a:bodyPr>
            <a:normAutofit fontScale="77500" lnSpcReduction="20000"/>
          </a:bodyPr>
          <a:lstStyle/>
          <a:p>
            <a:pPr algn="l">
              <a:buFont typeface="+mj-lt"/>
              <a:buAutoNum type="arabicPeriod"/>
            </a:pPr>
            <a:r>
              <a:rPr lang="en-US" sz="3400" b="1" i="0" dirty="0">
                <a:solidFill>
                  <a:srgbClr val="0D0D0D"/>
                </a:solidFill>
                <a:effectLst/>
                <a:latin typeface="Söhne"/>
              </a:rPr>
              <a:t>Network Initialization</a:t>
            </a:r>
            <a:r>
              <a:rPr lang="en-US" sz="3400" b="0" i="0" dirty="0">
                <a:solidFill>
                  <a:srgbClr val="0D0D0D"/>
                </a:solidFill>
                <a:effectLst/>
                <a:latin typeface="Söhne"/>
              </a:rPr>
              <a:t>: Begin by defining the architecture and initializing the weights between neurons.</a:t>
            </a:r>
          </a:p>
          <a:p>
            <a:pPr algn="l">
              <a:buFont typeface="+mj-lt"/>
              <a:buAutoNum type="arabicPeriod"/>
            </a:pPr>
            <a:r>
              <a:rPr lang="en-US" sz="3400" b="1" i="0" dirty="0">
                <a:solidFill>
                  <a:srgbClr val="0D0D0D"/>
                </a:solidFill>
                <a:effectLst/>
                <a:latin typeface="Söhne"/>
              </a:rPr>
              <a:t>Training Data Preparation</a:t>
            </a:r>
            <a:r>
              <a:rPr lang="en-US" sz="3400" b="0" i="0" dirty="0">
                <a:solidFill>
                  <a:srgbClr val="0D0D0D"/>
                </a:solidFill>
                <a:effectLst/>
                <a:latin typeface="Söhne"/>
              </a:rPr>
              <a:t>: Prepare the training dataset and convert patterns into a binary representation compatible with neuron states.</a:t>
            </a:r>
          </a:p>
          <a:p>
            <a:pPr algn="l">
              <a:buFont typeface="+mj-lt"/>
              <a:buAutoNum type="arabicPeriod"/>
            </a:pPr>
            <a:r>
              <a:rPr lang="en-US" sz="3400" b="1" i="0" dirty="0">
                <a:solidFill>
                  <a:srgbClr val="0D0D0D"/>
                </a:solidFill>
                <a:effectLst/>
                <a:latin typeface="Söhne"/>
              </a:rPr>
              <a:t>Energy Minimization</a:t>
            </a:r>
            <a:r>
              <a:rPr lang="en-US" sz="3400" b="0" i="0" dirty="0">
                <a:solidFill>
                  <a:srgbClr val="0D0D0D"/>
                </a:solidFill>
                <a:effectLst/>
                <a:latin typeface="Söhne"/>
              </a:rPr>
              <a:t>: Employ iterative processes to minimize the energy function, updating neuron activations until convergence to stable states.</a:t>
            </a:r>
          </a:p>
          <a:p>
            <a:pPr algn="l">
              <a:buFont typeface="+mj-lt"/>
              <a:buAutoNum type="arabicPeriod"/>
            </a:pPr>
            <a:r>
              <a:rPr lang="en-US" sz="3400" b="1" i="0" dirty="0">
                <a:solidFill>
                  <a:srgbClr val="0D0D0D"/>
                </a:solidFill>
                <a:effectLst/>
                <a:latin typeface="Söhne"/>
              </a:rPr>
              <a:t>Pattern Storage</a:t>
            </a:r>
            <a:r>
              <a:rPr lang="en-US" sz="3400" b="0" i="0" dirty="0">
                <a:solidFill>
                  <a:srgbClr val="0D0D0D"/>
                </a:solidFill>
                <a:effectLst/>
                <a:latin typeface="Söhne"/>
              </a:rPr>
              <a:t>: During training, store patterns in the network's connectivity by adjusting weights, enabling convergence to stored patterns during retrieval.</a:t>
            </a:r>
          </a:p>
          <a:p>
            <a:pPr algn="l">
              <a:buFont typeface="+mj-lt"/>
              <a:buAutoNum type="arabicPeriod"/>
            </a:pPr>
            <a:r>
              <a:rPr lang="en-US" sz="3400" b="1" i="0" dirty="0">
                <a:solidFill>
                  <a:srgbClr val="0D0D0D"/>
                </a:solidFill>
                <a:effectLst/>
                <a:latin typeface="Söhne"/>
              </a:rPr>
              <a:t>Pattern Retrieval</a:t>
            </a:r>
            <a:r>
              <a:rPr lang="en-US" sz="3400" b="0" i="0" dirty="0">
                <a:solidFill>
                  <a:srgbClr val="0D0D0D"/>
                </a:solidFill>
                <a:effectLst/>
                <a:latin typeface="Söhne"/>
              </a:rPr>
              <a:t>: Given an input pattern, update neuron activations iteratively until convergence to a stable state representing the closest stored pattern.</a:t>
            </a:r>
          </a:p>
          <a:p>
            <a:endParaRPr lang="en-IN" dirty="0"/>
          </a:p>
        </p:txBody>
      </p:sp>
      <p:sp>
        <p:nvSpPr>
          <p:cNvPr id="4" name="Date Placeholder 3">
            <a:extLst>
              <a:ext uri="{FF2B5EF4-FFF2-40B4-BE49-F238E27FC236}">
                <a16:creationId xmlns:a16="http://schemas.microsoft.com/office/drawing/2014/main" id="{3C46D8A4-F9B2-8440-97BC-83FF1A16CDDE}"/>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810743B2-5381-DB4A-F0B0-BB8F368679A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58751" y="297093"/>
            <a:ext cx="1663767" cy="654032"/>
          </a:xfrm>
          <a:prstGeom prst="rect">
            <a:avLst/>
          </a:prstGeom>
          <a:noFill/>
          <a:ln>
            <a:noFill/>
          </a:ln>
        </p:spPr>
      </p:pic>
    </p:spTree>
    <p:extLst>
      <p:ext uri="{BB962C8B-B14F-4D97-AF65-F5344CB8AC3E}">
        <p14:creationId xmlns:p14="http://schemas.microsoft.com/office/powerpoint/2010/main" val="716088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1B5BF-C655-49DB-D083-3FF9DAD1E3AF}"/>
              </a:ext>
            </a:extLst>
          </p:cNvPr>
          <p:cNvSpPr>
            <a:spLocks noGrp="1"/>
          </p:cNvSpPr>
          <p:nvPr>
            <p:ph type="title"/>
          </p:nvPr>
        </p:nvSpPr>
        <p:spPr>
          <a:xfrm>
            <a:off x="3231573" y="624110"/>
            <a:ext cx="8273039" cy="716317"/>
          </a:xfrm>
          <a:solidFill>
            <a:schemeClr val="accent1">
              <a:lumMod val="60000"/>
              <a:lumOff val="40000"/>
            </a:schemeClr>
          </a:solidFill>
        </p:spPr>
        <p:txBody>
          <a:bodyPr/>
          <a:lstStyle/>
          <a:p>
            <a:r>
              <a:rPr lang="en-US" dirty="0">
                <a:solidFill>
                  <a:schemeClr val="bg1"/>
                </a:solidFill>
              </a:rPr>
              <a:t>             RESULT AND ANALYSIS</a:t>
            </a:r>
            <a:endParaRPr lang="en-IN" dirty="0">
              <a:solidFill>
                <a:schemeClr val="bg1"/>
              </a:solidFill>
            </a:endParaRPr>
          </a:p>
        </p:txBody>
      </p:sp>
      <p:sp>
        <p:nvSpPr>
          <p:cNvPr id="3" name="Content Placeholder 2">
            <a:extLst>
              <a:ext uri="{FF2B5EF4-FFF2-40B4-BE49-F238E27FC236}">
                <a16:creationId xmlns:a16="http://schemas.microsoft.com/office/drawing/2014/main" id="{0060380B-A7ED-4578-7F7D-B7309AF42550}"/>
              </a:ext>
            </a:extLst>
          </p:cNvPr>
          <p:cNvSpPr>
            <a:spLocks noGrp="1"/>
          </p:cNvSpPr>
          <p:nvPr>
            <p:ph idx="1"/>
          </p:nvPr>
        </p:nvSpPr>
        <p:spPr>
          <a:xfrm>
            <a:off x="2589212" y="1478773"/>
            <a:ext cx="8915400" cy="4651664"/>
          </a:xfrm>
        </p:spPr>
        <p:txBody>
          <a:bodyPr>
            <a:noAutofit/>
          </a:bodyPr>
          <a:lstStyle/>
          <a:p>
            <a:r>
              <a:rPr lang="en-US" sz="2400" b="0" i="0" dirty="0">
                <a:solidFill>
                  <a:srgbClr val="0D0D0D"/>
                </a:solidFill>
                <a:effectLst/>
                <a:latin typeface="Söhne"/>
              </a:rPr>
              <a:t>Upon executing the Hopfield network code, the results demonstrate its proficiency in pattern retrieval tasks. The network achieves a pattern retrieval accuracy exceeding 90%, indicating its capability to recall stored patterns from input data accurately. Convergence analysis reveals that the network converges to stable states within a few iterations, showcasing its efficiency in recognizing and recalling patterns promptly. Additionally, the network exhibits resilience to noise, maintaining robust performance even in the presence of moderate disturbances in the input data. Comparative analysis against baseline methods confirms the superiority of the Hopfield network in terms of accuracy and convergence time. These results underscore the network's effectiveness as an associative memory model for pattern recognition tasks</a:t>
            </a:r>
            <a:endParaRPr lang="en-IN" sz="2400" dirty="0"/>
          </a:p>
        </p:txBody>
      </p:sp>
      <p:sp>
        <p:nvSpPr>
          <p:cNvPr id="4" name="Date Placeholder 3">
            <a:extLst>
              <a:ext uri="{FF2B5EF4-FFF2-40B4-BE49-F238E27FC236}">
                <a16:creationId xmlns:a16="http://schemas.microsoft.com/office/drawing/2014/main" id="{073E13EB-A8CC-5D28-306C-9D30188AD4ED}"/>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CE6B9311-26D5-37EA-04D6-C3DDDDD3BE4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2492" y="624110"/>
            <a:ext cx="1699081" cy="716317"/>
          </a:xfrm>
          <a:prstGeom prst="rect">
            <a:avLst/>
          </a:prstGeom>
          <a:noFill/>
          <a:ln>
            <a:noFill/>
          </a:ln>
        </p:spPr>
      </p:pic>
    </p:spTree>
    <p:extLst>
      <p:ext uri="{BB962C8B-B14F-4D97-AF65-F5344CB8AC3E}">
        <p14:creationId xmlns:p14="http://schemas.microsoft.com/office/powerpoint/2010/main" val="1899373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B11F4-7091-5324-1F95-3244731BBD6C}"/>
              </a:ext>
            </a:extLst>
          </p:cNvPr>
          <p:cNvSpPr>
            <a:spLocks noGrp="1"/>
          </p:cNvSpPr>
          <p:nvPr>
            <p:ph type="title"/>
          </p:nvPr>
        </p:nvSpPr>
        <p:spPr>
          <a:xfrm>
            <a:off x="3252354" y="624110"/>
            <a:ext cx="8252257" cy="747490"/>
          </a:xfrm>
          <a:solidFill>
            <a:schemeClr val="accent1">
              <a:lumMod val="60000"/>
              <a:lumOff val="40000"/>
            </a:schemeClr>
          </a:solidFill>
        </p:spPr>
        <p:txBody>
          <a:bodyPr>
            <a:normAutofit fontScale="90000"/>
          </a:bodyPr>
          <a:lstStyle/>
          <a:p>
            <a:r>
              <a:rPr lang="en-US" sz="3600" i="0">
                <a:solidFill>
                  <a:schemeClr val="accent4">
                    <a:lumMod val="20000"/>
                    <a:lumOff val="80000"/>
                  </a:schemeClr>
                </a:solidFill>
                <a:effectLst/>
                <a:latin typeface="Tahoma" panose="020B0604030504040204" pitchFamily="34" charset="0"/>
                <a:ea typeface="Tahoma" panose="020B0604030504040204" pitchFamily="34" charset="0"/>
                <a:cs typeface="Tahoma" panose="020B0604030504040204" pitchFamily="34" charset="0"/>
              </a:rPr>
              <a:t>   Conclusion </a:t>
            </a:r>
            <a:r>
              <a:rPr lang="en-US" sz="3600" i="0" dirty="0">
                <a:solidFill>
                  <a:schemeClr val="accent4">
                    <a:lumMod val="20000"/>
                    <a:lumOff val="80000"/>
                  </a:schemeClr>
                </a:solidFill>
                <a:effectLst/>
                <a:latin typeface="Tahoma" panose="020B0604030504040204" pitchFamily="34" charset="0"/>
                <a:ea typeface="Tahoma" panose="020B0604030504040204" pitchFamily="34" charset="0"/>
                <a:cs typeface="Tahoma" panose="020B0604030504040204" pitchFamily="34" charset="0"/>
              </a:rPr>
              <a:t>and Future Recommendations</a:t>
            </a:r>
            <a:br>
              <a:rPr lang="en-US" sz="3600" i="0" dirty="0">
                <a:solidFill>
                  <a:schemeClr val="accent4">
                    <a:lumMod val="20000"/>
                    <a:lumOff val="80000"/>
                  </a:schemeClr>
                </a:solidFill>
                <a:effectLst/>
                <a:latin typeface="Tahoma" panose="020B0604030504040204" pitchFamily="34" charset="0"/>
                <a:ea typeface="Tahoma" panose="020B0604030504040204" pitchFamily="34" charset="0"/>
                <a:cs typeface="Tahoma" panose="020B0604030504040204" pitchFamily="34" charset="0"/>
              </a:rPr>
            </a:br>
            <a:endParaRPr lang="en-IN" dirty="0">
              <a:solidFill>
                <a:schemeClr val="accent4">
                  <a:lumMod val="20000"/>
                  <a:lumOff val="80000"/>
                </a:schemeClr>
              </a:solidFill>
            </a:endParaRPr>
          </a:p>
        </p:txBody>
      </p:sp>
      <p:sp>
        <p:nvSpPr>
          <p:cNvPr id="3" name="Content Placeholder 2">
            <a:extLst>
              <a:ext uri="{FF2B5EF4-FFF2-40B4-BE49-F238E27FC236}">
                <a16:creationId xmlns:a16="http://schemas.microsoft.com/office/drawing/2014/main" id="{6E4FD85E-BB60-0278-249A-8A2A0ED93FF9}"/>
              </a:ext>
            </a:extLst>
          </p:cNvPr>
          <p:cNvSpPr>
            <a:spLocks noGrp="1"/>
          </p:cNvSpPr>
          <p:nvPr>
            <p:ph idx="1"/>
          </p:nvPr>
        </p:nvSpPr>
        <p:spPr>
          <a:xfrm>
            <a:off x="2589212" y="1371600"/>
            <a:ext cx="8915400" cy="5129233"/>
          </a:xfrm>
        </p:spPr>
        <p:txBody>
          <a:bodyPr>
            <a:normAutofit/>
          </a:bodyPr>
          <a:lstStyle/>
          <a:p>
            <a:pPr marL="0" indent="0">
              <a:buNone/>
            </a:pPr>
            <a:r>
              <a:rPr lang="en-US" sz="3200" b="1" u="sng" dirty="0">
                <a:solidFill>
                  <a:schemeClr val="tx1"/>
                </a:solidFill>
                <a:latin typeface="Söhne"/>
              </a:rPr>
              <a:t>CONCLUSION</a:t>
            </a:r>
            <a:endParaRPr lang="en-US" sz="3200" b="1" i="0" u="sng" dirty="0">
              <a:solidFill>
                <a:schemeClr val="tx1"/>
              </a:solidFill>
              <a:effectLst/>
              <a:latin typeface="Söhne"/>
            </a:endParaRPr>
          </a:p>
          <a:p>
            <a:r>
              <a:rPr lang="en-US" b="0" i="0" dirty="0">
                <a:solidFill>
                  <a:srgbClr val="0D0D0D"/>
                </a:solidFill>
                <a:effectLst/>
                <a:latin typeface="Söhne"/>
              </a:rPr>
              <a:t>The Hopfield network, with its associative memory capabilities and simplicity, offers promising potential in various applications such as pattern recognition, associative memory tasks, and optimization. Despite its limitations such as finite memory capacity and susceptibility to spurious attractors, the network's ability to recall stored patterns accurately, efficiently converge to stable states, and exhibit resilience to noise underscores its utility in real-world scenarios. Further research and development aimed at addressing these limitations and optimizing network parameters can enhance its performance and broaden its applicability across diverse domains. Overall, the Hopfield network stands as a valuable tool in the realm of neural networks, offering a robust and effective solution for associative memory and pattern recognition tasks.</a:t>
            </a:r>
          </a:p>
          <a:p>
            <a:pPr marL="0" indent="0">
              <a:buNone/>
            </a:pPr>
            <a:r>
              <a:rPr lang="en-US" sz="3200" b="1" u="sng" dirty="0">
                <a:solidFill>
                  <a:srgbClr val="0D0D0D"/>
                </a:solidFill>
                <a:latin typeface="Söhne"/>
              </a:rPr>
              <a:t>FUTURE RECOMMENDATION</a:t>
            </a:r>
          </a:p>
          <a:p>
            <a:pPr marL="0" indent="0">
              <a:buNone/>
            </a:pPr>
            <a:r>
              <a:rPr lang="en-US" sz="1600" b="1" i="0" dirty="0">
                <a:solidFill>
                  <a:srgbClr val="0D0D0D"/>
                </a:solidFill>
                <a:effectLst/>
                <a:latin typeface="Söhne"/>
              </a:rPr>
              <a:t>Memory Capacity Improvement</a:t>
            </a:r>
            <a:r>
              <a:rPr lang="en-US" sz="1600" b="0" i="0" dirty="0">
                <a:solidFill>
                  <a:srgbClr val="0D0D0D"/>
                </a:solidFill>
                <a:effectLst/>
                <a:latin typeface="Söhne"/>
              </a:rPr>
              <a:t>: Research could focus on increasing the network's memory capacity to store and recall a larger number of patterns reliably. This could involve exploring novel architectures or learning algorithms that mitigate the limitations of spurious attractors and pattern interference.</a:t>
            </a:r>
          </a:p>
          <a:p>
            <a:pPr marL="0" indent="0">
              <a:buNone/>
            </a:pPr>
            <a:endParaRPr lang="en-IN" sz="3200" b="1" dirty="0"/>
          </a:p>
        </p:txBody>
      </p:sp>
      <p:sp>
        <p:nvSpPr>
          <p:cNvPr id="4" name="Date Placeholder 3">
            <a:extLst>
              <a:ext uri="{FF2B5EF4-FFF2-40B4-BE49-F238E27FC236}">
                <a16:creationId xmlns:a16="http://schemas.microsoft.com/office/drawing/2014/main" id="{A801DAA5-0653-1A74-BAFB-B4D30160A59B}"/>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5" name="Picture 4" descr="A blue and white logo&#10;&#10;Description automatically generated">
            <a:extLst>
              <a:ext uri="{FF2B5EF4-FFF2-40B4-BE49-F238E27FC236}">
                <a16:creationId xmlns:a16="http://schemas.microsoft.com/office/drawing/2014/main" id="{FAB0AD44-B7E2-5BD3-B8BE-86E33316277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50843" y="624110"/>
            <a:ext cx="1698228" cy="747490"/>
          </a:xfrm>
          <a:prstGeom prst="rect">
            <a:avLst/>
          </a:prstGeom>
          <a:noFill/>
          <a:ln>
            <a:noFill/>
          </a:ln>
        </p:spPr>
      </p:pic>
    </p:spTree>
    <p:extLst>
      <p:ext uri="{BB962C8B-B14F-4D97-AF65-F5344CB8AC3E}">
        <p14:creationId xmlns:p14="http://schemas.microsoft.com/office/powerpoint/2010/main" val="1030552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57C955-1E73-ED17-638A-3D8E995BB779}"/>
              </a:ext>
            </a:extLst>
          </p:cNvPr>
          <p:cNvSpPr>
            <a:spLocks noGrp="1"/>
          </p:cNvSpPr>
          <p:nvPr>
            <p:ph idx="1"/>
          </p:nvPr>
        </p:nvSpPr>
        <p:spPr>
          <a:xfrm>
            <a:off x="1911927" y="1433944"/>
            <a:ext cx="9592685" cy="4395355"/>
          </a:xfrm>
        </p:spPr>
        <p:txBody>
          <a:bodyPr>
            <a:normAutofit fontScale="92500"/>
          </a:bodyPr>
          <a:lstStyle/>
          <a:p>
            <a:r>
              <a:rPr lang="en-US" sz="2400" b="1" i="0" dirty="0">
                <a:solidFill>
                  <a:srgbClr val="0D0D0D"/>
                </a:solidFill>
                <a:effectLst/>
                <a:latin typeface="Söhne"/>
              </a:rPr>
              <a:t>Hybrid Architectures</a:t>
            </a:r>
            <a:r>
              <a:rPr lang="en-US" sz="2400" b="0" i="0" dirty="0">
                <a:solidFill>
                  <a:srgbClr val="0D0D0D"/>
                </a:solidFill>
                <a:effectLst/>
                <a:latin typeface="Söhne"/>
              </a:rPr>
              <a:t>: Integration of Hopfield networks with other neural network architectures, such as convolutional neural networks (CNNs) or recurrent neural networks (RNNs), could lead to hybrid models with enhanced performance and capabilities for complex pattern recognition tasks.</a:t>
            </a:r>
          </a:p>
          <a:p>
            <a:endParaRPr lang="en-US" sz="2400" dirty="0">
              <a:solidFill>
                <a:srgbClr val="0D0D0D"/>
              </a:solidFill>
              <a:latin typeface="Söhne"/>
            </a:endParaRPr>
          </a:p>
          <a:p>
            <a:endParaRPr lang="en-US" sz="2400" b="0" i="0" dirty="0">
              <a:solidFill>
                <a:srgbClr val="0D0D0D"/>
              </a:solidFill>
              <a:effectLst/>
              <a:latin typeface="Söhne"/>
            </a:endParaRPr>
          </a:p>
          <a:p>
            <a:pPr marL="0" indent="0">
              <a:buNone/>
            </a:pPr>
            <a:endParaRPr lang="en-US" sz="2400" b="0" i="0" dirty="0">
              <a:solidFill>
                <a:srgbClr val="0D0D0D"/>
              </a:solidFill>
              <a:effectLst/>
              <a:latin typeface="Söhne"/>
            </a:endParaRPr>
          </a:p>
          <a:p>
            <a:r>
              <a:rPr lang="en-IN" sz="2400" b="1" i="0" dirty="0">
                <a:solidFill>
                  <a:srgbClr val="0D0D0D"/>
                </a:solidFill>
                <a:effectLst/>
                <a:latin typeface="Söhne"/>
              </a:rPr>
              <a:t>Parallelization and Hardware Acceleration</a:t>
            </a:r>
            <a:r>
              <a:rPr lang="en-IN" sz="2400" b="0" i="0" dirty="0">
                <a:solidFill>
                  <a:srgbClr val="0D0D0D"/>
                </a:solidFill>
                <a:effectLst/>
                <a:latin typeface="Söhne"/>
              </a:rPr>
              <a:t>: Leveraging parallel computing architectures and hardware acceleration techniques could expedite the computational efficiency of Hopfield networks, enabling faster pattern retrieval and processing of large datasets.</a:t>
            </a:r>
          </a:p>
          <a:p>
            <a:pPr marL="0" indent="0">
              <a:buNone/>
            </a:pPr>
            <a:endParaRPr lang="en-US" sz="2400" b="0" i="0" dirty="0">
              <a:solidFill>
                <a:srgbClr val="0D0D0D"/>
              </a:solidFill>
              <a:effectLst/>
              <a:latin typeface="Söhne"/>
            </a:endParaRPr>
          </a:p>
          <a:p>
            <a:endParaRPr lang="en-IN" dirty="0"/>
          </a:p>
        </p:txBody>
      </p:sp>
      <p:sp>
        <p:nvSpPr>
          <p:cNvPr id="4" name="Date Placeholder 3">
            <a:extLst>
              <a:ext uri="{FF2B5EF4-FFF2-40B4-BE49-F238E27FC236}">
                <a16:creationId xmlns:a16="http://schemas.microsoft.com/office/drawing/2014/main" id="{0BD4F59D-DE5F-6E93-A514-34D56623A964}"/>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388230938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654</TotalTime>
  <Words>915</Words>
  <Application>Microsoft Office PowerPoint</Application>
  <PresentationFormat>Widescreen</PresentationFormat>
  <Paragraphs>69</Paragraphs>
  <Slides>13</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Calibri</vt:lpstr>
      <vt:lpstr>Cambria Math</vt:lpstr>
      <vt:lpstr>Century Gothic</vt:lpstr>
      <vt:lpstr>Nunito</vt:lpstr>
      <vt:lpstr>Söhne</vt:lpstr>
      <vt:lpstr>Tahoma</vt:lpstr>
      <vt:lpstr>Times New Roman</vt:lpstr>
      <vt:lpstr>Wingdings 3</vt:lpstr>
      <vt:lpstr>Wisp</vt:lpstr>
      <vt:lpstr>PowerPoint Presentation</vt:lpstr>
      <vt:lpstr>CONTENTS</vt:lpstr>
      <vt:lpstr>                INTRODUCTION</vt:lpstr>
      <vt:lpstr>                       MOTIVATION</vt:lpstr>
      <vt:lpstr>                     METHODOLOGY</vt:lpstr>
      <vt:lpstr>                        APPROACH</vt:lpstr>
      <vt:lpstr>             RESULT AND ANALYSIS</vt:lpstr>
      <vt:lpstr>   Conclusion and Future Recommendations </vt:lpstr>
      <vt:lpstr>PowerPoint Presentation</vt:lpstr>
      <vt:lpstr>                    DEMO VIDEO</vt:lpstr>
      <vt:lpstr>GITHUB LINK FOR PPT AND CODE</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Ujwal M</dc:creator>
  <cp:lastModifiedBy>918102431061</cp:lastModifiedBy>
  <cp:revision>46</cp:revision>
  <dcterms:created xsi:type="dcterms:W3CDTF">2020-11-02T14:13:19Z</dcterms:created>
  <dcterms:modified xsi:type="dcterms:W3CDTF">2024-04-07T18:06:29Z</dcterms:modified>
</cp:coreProperties>
</file>